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19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AB1D-7D0F-4271-9449-3DA61C46708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81D9-3AA8-445C-A690-8AD6F3A39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AB1D-7D0F-4271-9449-3DA61C46708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81D9-3AA8-445C-A690-8AD6F3A39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AB1D-7D0F-4271-9449-3DA61C46708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81D9-3AA8-445C-A690-8AD6F3A39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AB1D-7D0F-4271-9449-3DA61C46708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81D9-3AA8-445C-A690-8AD6F3A39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AB1D-7D0F-4271-9449-3DA61C46708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81D9-3AA8-445C-A690-8AD6F3A39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AB1D-7D0F-4271-9449-3DA61C46708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81D9-3AA8-445C-A690-8AD6F3A39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AB1D-7D0F-4271-9449-3DA61C46708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81D9-3AA8-445C-A690-8AD6F3A39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AB1D-7D0F-4271-9449-3DA61C46708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81D9-3AA8-445C-A690-8AD6F3A39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AB1D-7D0F-4271-9449-3DA61C46708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81D9-3AA8-445C-A690-8AD6F3A39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AB1D-7D0F-4271-9449-3DA61C46708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81D9-3AA8-445C-A690-8AD6F3A39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7AB1D-7D0F-4271-9449-3DA61C46708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7081D9-3AA8-445C-A690-8AD6F3A39F0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B7AB1D-7D0F-4271-9449-3DA61C46708D}" type="datetimeFigureOut">
              <a:rPr lang="ru-RU" smtClean="0"/>
              <a:t>02.12.2014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7081D9-3AA8-445C-A690-8AD6F3A39F0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img_url=http%3A%2F%2Fimg-fotki.yandex.ru%2Fget%2F6005%2Fsvetlera.1ba%2F0_57da3_f3c1892e_S&amp;iorient=&amp;icolor=&amp;site=&amp;text=%D0%BE%D1%81%D0%B5%D0%BD%D0%BD%D0%B8%D0%B9%20%D0%BB%D0%B8%D1%81%D1%82%20%D0%BA%D0%B0%D1%80%D1%82%D0%B8%D0%BD%D0%BA%D0%B8&amp;wp=&amp;pos=13&amp;isize=&amp;type=&amp;recent=&amp;rpt=simage&amp;itype=&amp;nojs=1" TargetMode="External"/><Relationship Id="rId13" Type="http://schemas.openxmlformats.org/officeDocument/2006/relationships/image" Target="../media/image9.jpeg"/><Relationship Id="rId3" Type="http://schemas.openxmlformats.org/officeDocument/2006/relationships/hyperlink" Target="http://www.edu.cap.ru/Home/4590/mult41.jpg" TargetMode="External"/><Relationship Id="rId7" Type="http://schemas.openxmlformats.org/officeDocument/2006/relationships/image" Target="../media/image4.jpeg"/><Relationship Id="rId12" Type="http://schemas.openxmlformats.org/officeDocument/2006/relationships/image" Target="../media/image8.jpeg"/><Relationship Id="rId17" Type="http://schemas.openxmlformats.org/officeDocument/2006/relationships/image" Target="../media/image12.jpeg"/><Relationship Id="rId2" Type="http://schemas.openxmlformats.org/officeDocument/2006/relationships/image" Target="../media/image1.jpeg"/><Relationship Id="rId16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image" Target="../media/image7.jpeg"/><Relationship Id="rId5" Type="http://schemas.openxmlformats.org/officeDocument/2006/relationships/hyperlink" Target="http://images.yandex.ru/yandsearch?source=psearch&amp;img_url=http%3A%2F%2Fimg.nr2.ru%2Fpict%2Farts1%2F35%2F61%2F356113.jpg&amp;p=1&amp;text=%D0%B4%D0%BE%D1%80%D0%BE%D0%B3%D0%B8%20%D0%B2%20%D0%BD%D0%BE%D1%8F%D0%B1%D1%80%D0%B5&amp;noreask=1&amp;pos=49&amp;lr=51&amp;rpt=simage&amp;nojs=1" TargetMode="External"/><Relationship Id="rId15" Type="http://schemas.openxmlformats.org/officeDocument/2006/relationships/image" Target="../media/image10.jpeg"/><Relationship Id="rId10" Type="http://schemas.openxmlformats.org/officeDocument/2006/relationships/image" Target="../media/image6.jpeg"/><Relationship Id="rId4" Type="http://schemas.openxmlformats.org/officeDocument/2006/relationships/image" Target="../media/image2.jpeg"/><Relationship Id="rId9" Type="http://schemas.openxmlformats.org/officeDocument/2006/relationships/image" Target="../media/image5.jpeg"/><Relationship Id="rId14" Type="http://schemas.openxmlformats.org/officeDocument/2006/relationships/hyperlink" Target="http://images.yandex.ru/yandsearch?img_url=http%3A%2F%2Fimg-fotki.yandex.ru%2Fget%2F4709%2F28257045.646%2F0_71998_4653db9b_S&amp;iorient=&amp;icolor=&amp;p=2&amp;site=&amp;text=%D0%BE%D1%81%D0%B5%D0%BD%D0%BD%D0%B8%D0%B9%20%D0%BB%D0%B8%D1%81%D1%82%20%D0%BA%D0%B0%D1%80%D1%82%D0%B8%D0%BD%D0%BA%D0%B8&amp;wp=&amp;pos=77&amp;isize=&amp;type=&amp;recent=&amp;rpt=simage&amp;itype=&amp;nojs=1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img_url=http%3A%2F%2Fimg-fotki.yandex.ru%2Fget%2F6005%2Fsvetlera.1ba%2F0_57da3_f3c1892e_S&amp;iorient=&amp;icolor=&amp;site=&amp;text=%D0%BE%D1%81%D0%B5%D0%BD%D0%BD%D0%B8%D0%B9%20%D0%BB%D0%B8%D1%81%D1%82%20%D0%BA%D0%B0%D1%80%D1%82%D0%B8%D0%BD%D0%BA%D0%B8&amp;wp=&amp;pos=13&amp;isize=&amp;type=&amp;recent=&amp;rpt=simage&amp;itype=&amp;nojs=1" TargetMode="External"/><Relationship Id="rId13" Type="http://schemas.openxmlformats.org/officeDocument/2006/relationships/image" Target="../media/image11.jpeg"/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12" Type="http://schemas.openxmlformats.org/officeDocument/2006/relationships/hyperlink" Target="http://images.yandex.ru/yandsearch?img_url=http%3A%2F%2Fimg-fotki.yandex.ru%2Fget%2F4709%2F28257045.646%2F0_71998_4653db9b_S&amp;iorient=&amp;icolor=&amp;p=2&amp;site=&amp;text=%D0%BE%D1%81%D0%B5%D0%BD%D0%BD%D0%B8%D0%B9%20%D0%BB%D0%B8%D1%81%D1%82%20%D0%BA%D0%B0%D1%80%D1%82%D0%B8%D0%BD%D0%BA%D0%B8&amp;wp=&amp;pos=77&amp;isize=&amp;type=&amp;recent=&amp;rpt=simage&amp;itype=&amp;nojs=1" TargetMode="External"/><Relationship Id="rId2" Type="http://schemas.openxmlformats.org/officeDocument/2006/relationships/hyperlink" Target="http://images.yandex.ru/yandsearch?source=psearch&amp;text=%D0%BD%D0%B0%20%D0%B4%D0%BE%D1%80%D0%BE%D0%B3%D0%B0%D1%85%20%D0%BF%D0%B4%D0%B4&amp;noreask=1&amp;img_url=http%3A%2F%2Fpriroda.inc.ru%2Fmalichi%2Fskazki%2Fpic%2Fskazki-0036.jpg&amp;pos=14&amp;rpt=simage&amp;lr=51&amp;nojs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a-orzv.mosoblonline.ru/userdata/129856.jpg" TargetMode="External"/><Relationship Id="rId11" Type="http://schemas.openxmlformats.org/officeDocument/2006/relationships/image" Target="../media/image16.jpeg"/><Relationship Id="rId5" Type="http://schemas.openxmlformats.org/officeDocument/2006/relationships/image" Target="../media/image14.jpeg"/><Relationship Id="rId10" Type="http://schemas.openxmlformats.org/officeDocument/2006/relationships/image" Target="../media/image9.jpeg"/><Relationship Id="rId4" Type="http://schemas.openxmlformats.org/officeDocument/2006/relationships/hyperlink" Target="http://images.yandex.ru/yandsearch?source=psearch&amp;text=%D0%BD%D0%B0%20%D0%B4%D0%BE%D1%80%D0%BE%D0%B3%D0%B0%D1%85%20%D0%BF%D0%B4%D0%B4&amp;noreask=1&amp;img_url=http%3A%2F%2Fwww.nedelya.ru%2Fcache%2Fgorzakaz%2F2009-11-09%2F16363.jpg&amp;pos=24&amp;rpt=simage&amp;lr=51&amp;nojs=1" TargetMode="External"/><Relationship Id="rId9" Type="http://schemas.openxmlformats.org/officeDocument/2006/relationships/image" Target="../media/image8.jpeg"/><Relationship Id="rId1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3.jpeg"/><Relationship Id="rId3" Type="http://schemas.openxmlformats.org/officeDocument/2006/relationships/image" Target="../media/image17.jpeg"/><Relationship Id="rId7" Type="http://schemas.openxmlformats.org/officeDocument/2006/relationships/image" Target="../media/image19.jpeg"/><Relationship Id="rId12" Type="http://schemas.openxmlformats.org/officeDocument/2006/relationships/image" Target="../media/image11.jpeg"/><Relationship Id="rId17" Type="http://schemas.openxmlformats.org/officeDocument/2006/relationships/image" Target="../media/image9.jpeg"/><Relationship Id="rId2" Type="http://schemas.openxmlformats.org/officeDocument/2006/relationships/hyperlink" Target="http://images.yandex.ru/yandsearch?img_url=http%3A%2F%2Fbestgif.ru%2F_ph%2F30%2F2%2F134276202.gif&amp;iorient=&amp;icolor=&amp;p=10&amp;site=&amp;text=%D0%B7%D0%B8%D0%BC%D0%B0%2C%20%20%D0%B4%D0%B5%D1%82%D0%B8%20%D0%B8%20%D0%BF%D0%B4%D0%B4&amp;wp=&amp;pos=312&amp;isize=&amp;type=&amp;recent=&amp;rpt=simage&amp;itype=&amp;nojs=1" TargetMode="External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1.hostingkartinok.com/uploads/images/2012/11/7456eef8177aa36d83c23a71910ff02d.jpg" TargetMode="External"/><Relationship Id="rId11" Type="http://schemas.openxmlformats.org/officeDocument/2006/relationships/hyperlink" Target="http://images.yandex.ru/yandsearch?img_url=http%3A%2F%2Fimg-fotki.yandex.ru%2Fget%2F4709%2F28257045.646%2F0_71998_4653db9b_S&amp;iorient=&amp;icolor=&amp;p=2&amp;site=&amp;text=%D0%BE%D1%81%D0%B5%D0%BD%D0%BD%D0%B8%D0%B9%20%D0%BB%D0%B8%D1%81%D1%82%20%D0%BA%D0%B0%D1%80%D1%82%D0%B8%D0%BD%D0%BA%D0%B8&amp;wp=&amp;pos=77&amp;isize=&amp;type=&amp;recent=&amp;rpt=simage&amp;itype=&amp;nojs=1" TargetMode="External"/><Relationship Id="rId5" Type="http://schemas.openxmlformats.org/officeDocument/2006/relationships/image" Target="../media/image18.jpeg"/><Relationship Id="rId15" Type="http://schemas.openxmlformats.org/officeDocument/2006/relationships/image" Target="../media/image16.jpeg"/><Relationship Id="rId10" Type="http://schemas.openxmlformats.org/officeDocument/2006/relationships/image" Target="../media/image22.png"/><Relationship Id="rId4" Type="http://schemas.openxmlformats.org/officeDocument/2006/relationships/hyperlink" Target="http://www.nanya.ru/beta/data/1b95e80b4568394eb5ce50bfbefe97f0samovar.jpg" TargetMode="External"/><Relationship Id="rId9" Type="http://schemas.openxmlformats.org/officeDocument/2006/relationships/image" Target="../media/image21.jpeg"/><Relationship Id="rId14" Type="http://schemas.openxmlformats.org/officeDocument/2006/relationships/hyperlink" Target="http://images.yandex.ru/yandsearch?img_url=http%3A%2F%2Fimg-fotki.yandex.ru%2Fget%2F6005%2Fsvetlera.1ba%2F0_57da3_f3c1892e_S&amp;iorient=&amp;icolor=&amp;site=&amp;text=%D0%BE%D1%81%D0%B5%D0%BD%D0%BD%D0%B8%D0%B9%20%D0%BB%D0%B8%D1%81%D1%82%20%D0%BA%D0%B0%D1%80%D1%82%D0%B8%D0%BD%D0%BA%D0%B8&amp;wp=&amp;pos=13&amp;isize=&amp;type=&amp;recent=&amp;rpt=simage&amp;itype=&amp;nojs=1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images.yandex.ru/yandsearch?source=wiz&amp;text=%D1%82%D1%80%D0%B0%D0%BD%D1%81%D0%BF%D0%BE%D1%80%D1%82%20%D0%B4%D0%BB%D1%8F%20%D0%B4%D0%B5%D1%82%D0%B5%D0%B9%20%D0%B2%20%D0%BA%D0%B0%D1%80%D1%82%D0%B8%D0%BD%D0%BA%D0%B0%D1%85&amp;noreask=1&amp;img_url=http://www.znaika.com.ua/images/free/10_2.gif&amp;pos=247&amp;rpt=simage&amp;lr=51" TargetMode="External"/><Relationship Id="rId13" Type="http://schemas.openxmlformats.org/officeDocument/2006/relationships/hyperlink" Target="http://images.yandex.ru/yandsearch?img_url=http%3A%2F%2Fimg-fotki.yandex.ru%2Fget%2F6005%2Fsvetlera.1ba%2F0_57da3_f3c1892e_S&amp;iorient=&amp;icolor=&amp;site=&amp;text=%D0%BE%D1%81%D0%B5%D0%BD%D0%BD%D0%B8%D0%B9%20%D0%BB%D0%B8%D1%81%D1%82%20%D0%BA%D0%B0%D1%80%D1%82%D0%B8%D0%BD%D0%BA%D0%B8&amp;wp=&amp;pos=13&amp;isize=&amp;type=&amp;recent=&amp;rpt=simage&amp;itype=&amp;nojs=1" TargetMode="External"/><Relationship Id="rId18" Type="http://schemas.openxmlformats.org/officeDocument/2006/relationships/hyperlink" Target="http://images.yandex.ru/yandsearch?img_url=http%3A%2F%2Fimg-fotki.yandex.ru%2Fget%2F4709%2F28257045.646%2F0_71998_4653db9b_S&amp;iorient=&amp;icolor=&amp;p=2&amp;site=&amp;text=%D0%BE%D1%81%D0%B5%D0%BD%D0%BD%D0%B8%D0%B9%20%D0%BB%D0%B8%D1%81%D1%82%20%D0%BA%D0%B0%D1%80%D1%82%D0%B8%D0%BD%D0%BA%D0%B8&amp;wp=&amp;pos=77&amp;isize=&amp;type=&amp;recent=&amp;rpt=simage&amp;itype=&amp;nojs=1" TargetMode="External"/><Relationship Id="rId3" Type="http://schemas.openxmlformats.org/officeDocument/2006/relationships/image" Target="../media/image26.jpeg"/><Relationship Id="rId21" Type="http://schemas.openxmlformats.org/officeDocument/2006/relationships/image" Target="../media/image37.jpeg"/><Relationship Id="rId7" Type="http://schemas.openxmlformats.org/officeDocument/2006/relationships/image" Target="../media/image29.png"/><Relationship Id="rId12" Type="http://schemas.openxmlformats.org/officeDocument/2006/relationships/image" Target="../media/image32.jpeg"/><Relationship Id="rId17" Type="http://schemas.openxmlformats.org/officeDocument/2006/relationships/image" Target="../media/image9.jpeg"/><Relationship Id="rId2" Type="http://schemas.openxmlformats.org/officeDocument/2006/relationships/image" Target="../media/image25.jpeg"/><Relationship Id="rId16" Type="http://schemas.openxmlformats.org/officeDocument/2006/relationships/image" Target="../media/image35.jpeg"/><Relationship Id="rId20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hyperlink" Target="http://images.yandex.ru/yandsearch?source=psearch&amp;img_url=http%3A%2F%2Fru.fishki.net%2Fpicsw%2F122009%2F17%2Fpost%2Fpdd%2Fpdd_09.jpg&amp;p=1&amp;text=%D0%BF%D0%B4%D0%B4%20%D0%BD%D0%B0%20%D0%B4%D0%BE%D1%80%D0%BE%D0%B3%D0%B0%D1%85&amp;noreask=1&amp;pos=34&amp;lr=51&amp;rpt=simage&amp;nojs=1" TargetMode="External"/><Relationship Id="rId5" Type="http://schemas.openxmlformats.org/officeDocument/2006/relationships/image" Target="../media/image27.jpeg"/><Relationship Id="rId15" Type="http://schemas.openxmlformats.org/officeDocument/2006/relationships/image" Target="../media/image34.jpeg"/><Relationship Id="rId10" Type="http://schemas.openxmlformats.org/officeDocument/2006/relationships/image" Target="../media/image31.png"/><Relationship Id="rId19" Type="http://schemas.openxmlformats.org/officeDocument/2006/relationships/image" Target="../media/image10.jpeg"/><Relationship Id="rId4" Type="http://schemas.openxmlformats.org/officeDocument/2006/relationships/hyperlink" Target="http://images.yandex.ru/yandsearch?img_url=http%3A%2F%2Fwww.r46.ru%2Fimages%2Ffestival_news.jpg&amp;iorient=&amp;nojs=1&amp;icolor=&amp;p=3&amp;site=&amp;text=%D1%82%D0%B2%D0%BE%D1%80%D1%87%D0%B5%D1%81%D1%82%D0%B2%D0%BE%20%D1%81%D0%B2%D0%BE%D0%B8%D0%BC%D0%B8%20%D1%80%D1%83%D0%BA%D0%B0%D0%BC%D0%B8%20%D0%B4%D0%B5%D1%82%D0%B8%20%D1%8D%D0%BC%D0%B1%D0%BB%D0%B5%D0%BC%D0%B0&amp;wp=&amp;pos=117&amp;recent=&amp;type=&amp;isize=&amp;rpt=simage&amp;itype=" TargetMode="External"/><Relationship Id="rId9" Type="http://schemas.openxmlformats.org/officeDocument/2006/relationships/image" Target="../media/image30.jpeg"/><Relationship Id="rId14" Type="http://schemas.openxmlformats.org/officeDocument/2006/relationships/image" Target="../media/image33.jpeg"/><Relationship Id="rId22" Type="http://schemas.openxmlformats.org/officeDocument/2006/relationships/image" Target="../media/image3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3" descr="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888" y="611188"/>
            <a:ext cx="720725" cy="108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60648" y="107504"/>
            <a:ext cx="3426541" cy="364808"/>
          </a:xfrm>
          <a:prstGeom prst="ellipseRibbon2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morning" dir="t"/>
          </a:scene3d>
          <a:sp3d prstMaterial="softEdg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indent="449263">
              <a:defRPr/>
            </a:pPr>
            <a:r>
              <a:rPr lang="ru-RU" sz="3600" b="1" i="1" dirty="0">
                <a:gradFill flip="none" rotWithShape="1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5400000" scaled="0"/>
                  <a:tileRect r="-100000" b="-100000"/>
                </a:gradFill>
                <a:latin typeface="Arial Black" pitchFamily="34" charset="0"/>
                <a:ea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0244" name="Rectangle 3"/>
          <p:cNvSpPr>
            <a:spLocks noChangeArrowheads="1"/>
          </p:cNvSpPr>
          <p:nvPr/>
        </p:nvSpPr>
        <p:spPr bwMode="auto">
          <a:xfrm>
            <a:off x="1052513" y="46038"/>
            <a:ext cx="2322512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младшая группа</a:t>
            </a:r>
            <a:endParaRPr lang="ru-RU" sz="16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5445125" y="0"/>
            <a:ext cx="1296988" cy="1403350"/>
          </a:xfrm>
          <a:prstGeom prst="horizontalScroll">
            <a:avLst>
              <a:gd name="adj" fmla="val 12500"/>
            </a:avLst>
          </a:prstGeom>
          <a:solidFill>
            <a:schemeClr val="accent5">
              <a:lumMod val="40000"/>
              <a:lumOff val="6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Наш девиз:</a:t>
            </a:r>
          </a:p>
          <a:p>
            <a:pPr>
              <a:defRPr/>
            </a:pPr>
            <a:r>
              <a:rPr lang="ru-RU" sz="11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спорт,</a:t>
            </a:r>
            <a:r>
              <a:rPr lang="ru-RU" sz="1100" dirty="0">
                <a:solidFill>
                  <a:srgbClr val="4F6228"/>
                </a:solidFill>
                <a:latin typeface="Times New Roman" pitchFamily="18" charset="0"/>
                <a:cs typeface="Times New Roman" pitchFamily="18" charset="0"/>
              </a:rPr>
              <a:t> здоровье,</a:t>
            </a:r>
          </a:p>
          <a:p>
            <a:pPr>
              <a:defRPr/>
            </a:pPr>
            <a:r>
              <a:rPr lang="ru-RU" sz="11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радость ,</a:t>
            </a:r>
            <a:r>
              <a:rPr lang="ru-RU" sz="11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смех –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принесет во всем  успех!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92150" y="468313"/>
            <a:ext cx="5159375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«Поговорим о ПДД»   </a:t>
            </a:r>
            <a:endParaRPr lang="ru-RU" sz="3600" dirty="0"/>
          </a:p>
        </p:txBody>
      </p:sp>
      <p:sp>
        <p:nvSpPr>
          <p:cNvPr id="10247" name="Прямоугольник 14"/>
          <p:cNvSpPr>
            <a:spLocks noChangeArrowheads="1"/>
          </p:cNvSpPr>
          <p:nvPr/>
        </p:nvSpPr>
        <p:spPr bwMode="auto">
          <a:xfrm>
            <a:off x="981075" y="1116013"/>
            <a:ext cx="43926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Информационная ежемесячная газета</a:t>
            </a:r>
          </a:p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 для родителей и детей    5 ноября   </a:t>
            </a:r>
            <a:r>
              <a:rPr lang="ru-RU" sz="2000" b="1"/>
              <a:t>№ 3</a:t>
            </a:r>
            <a:r>
              <a:rPr lang="ru-RU" sz="2000"/>
              <a:t> </a:t>
            </a:r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8" name="Прямоугольник 15"/>
          <p:cNvSpPr>
            <a:spLocks noChangeArrowheads="1"/>
          </p:cNvSpPr>
          <p:nvPr/>
        </p:nvSpPr>
        <p:spPr bwMode="auto">
          <a:xfrm>
            <a:off x="3429000" y="1763713"/>
            <a:ext cx="23034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 i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Ноябрь</a:t>
            </a:r>
          </a:p>
        </p:txBody>
      </p:sp>
      <p:pic>
        <p:nvPicPr>
          <p:cNvPr id="10249" name="Picture 16" descr="http://www.edu.cap.ru/Home/4590/mult41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9588" y="1258888"/>
            <a:ext cx="1268412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0" name="Прямоугольник 15"/>
          <p:cNvSpPr>
            <a:spLocks noChangeArrowheads="1"/>
          </p:cNvSpPr>
          <p:nvPr/>
        </p:nvSpPr>
        <p:spPr bwMode="auto">
          <a:xfrm>
            <a:off x="115888" y="3708400"/>
            <a:ext cx="3429000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Ноябрь — горбатый старичок,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Глаза — как льдинки, нос — крючок!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Взгляд недовольный и колючий,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Холодный месяц, в небе тучи.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Златую осень провожает,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А зиму белую встречает!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Меняет он тепло на холод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И устает — уже не молод!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Но ветер северный поможет: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Сорвет листву, в ковер уложит,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Укроет землю покрывалом,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Чтоб до весны не замерзала</a:t>
            </a:r>
            <a:r>
              <a:rPr lang="ru-RU"/>
              <a:t>!</a:t>
            </a:r>
          </a:p>
          <a:p>
            <a:r>
              <a:rPr lang="ru-RU"/>
              <a:t/>
            </a:r>
            <a:br>
              <a:rPr lang="ru-RU"/>
            </a:br>
            <a:r>
              <a:rPr lang="ru-RU"/>
              <a:t/>
            </a:r>
            <a:br>
              <a:rPr lang="ru-RU"/>
            </a:br>
            <a:r>
              <a:rPr lang="ru-RU"/>
              <a:t> </a:t>
            </a:r>
          </a:p>
        </p:txBody>
      </p:sp>
      <p:pic>
        <p:nvPicPr>
          <p:cNvPr id="10251" name="Picture 4" descr="http://im5-tub-ru.yandex.net/i?id=84328028-29-72&amp;n=21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3375" y="1763713"/>
            <a:ext cx="2663825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2" name="Рисунок 15" descr="http://image.goodvin.info/images/original/Aug2012/19712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5888" y="6372225"/>
            <a:ext cx="2997200" cy="266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3" name="Прямоугольник 14"/>
          <p:cNvSpPr>
            <a:spLocks noChangeArrowheads="1"/>
          </p:cNvSpPr>
          <p:nvPr/>
        </p:nvSpPr>
        <p:spPr bwMode="auto">
          <a:xfrm>
            <a:off x="3284538" y="2339975"/>
            <a:ext cx="3573462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         </a:t>
            </a:r>
            <a:r>
              <a:rPr lang="ru-RU" b="1"/>
              <a:t> Светофор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Светофор нужен для регулирования движения машин и пешеходов. Он показывает, когда нужно ехать машинам, когда переходить улицу пешеходам.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Светофоры бывают 2 видов: для машин и для пешеходов</a:t>
            </a:r>
            <a:r>
              <a:rPr lang="ru-RU"/>
              <a:t>.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Он подает сигналы трех цветов: красный, желтый, зеленый. Красный свет запрещает движение транспорта, желтый свет - предупредительный. Если желтый свет загорается после красного света – приготовьтесь – скоро можно будет продолжить движение. Если желтый свет загорается после зеленого – будь внимателен – сейчас движение будет запрещено.</a:t>
            </a:r>
            <a:r>
              <a:rPr lang="ru-RU" sz="1400"/>
              <a:t>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Светофор для пешеходов подает два сигнала: красный – силуэт человека на светофоре стоит и зеленый – силуэт человека на светофоре движется.</a:t>
            </a:r>
          </a:p>
          <a:p>
            <a:endParaRPr lang="ru-RU"/>
          </a:p>
        </p:txBody>
      </p:sp>
      <p:sp>
        <p:nvSpPr>
          <p:cNvPr id="10254" name="Прямоугольник 15"/>
          <p:cNvSpPr>
            <a:spLocks noChangeArrowheads="1"/>
          </p:cNvSpPr>
          <p:nvPr/>
        </p:nvSpPr>
        <p:spPr bwMode="auto">
          <a:xfrm>
            <a:off x="3789363" y="6804025"/>
            <a:ext cx="3429000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У светофора окошечка три,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При переходе на них посмотри!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Если в окошке красный горит,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"Стой на панели" -  он говорит.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Если вдруг желтое вспыхнет окошко,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Должен еще подождать ты немножко.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Если в окошке зеленый горит,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Ясно, что путь пешеходу открыт.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Все светофор понимает без слов:</a:t>
            </a:r>
            <a:br>
              <a:rPr lang="ru-RU" sz="1200">
                <a:latin typeface="Times New Roman" pitchFamily="18" charset="0"/>
                <a:cs typeface="Times New Roman" pitchFamily="18" charset="0"/>
              </a:rPr>
            </a:br>
            <a:r>
              <a:rPr lang="ru-RU" sz="1200">
                <a:latin typeface="Times New Roman" pitchFamily="18" charset="0"/>
                <a:cs typeface="Times New Roman" pitchFamily="18" charset="0"/>
              </a:rPr>
              <a:t>Он говорит языком огоньков.</a:t>
            </a:r>
            <a:r>
              <a:rPr lang="ru-RU" sz="1200"/>
              <a:t> </a:t>
            </a:r>
            <a:br>
              <a:rPr lang="ru-RU" sz="1200"/>
            </a:br>
            <a:r>
              <a:rPr lang="ru-RU" sz="1200"/>
              <a:t>                                   </a:t>
            </a:r>
            <a:r>
              <a:rPr lang="ru-RU" sz="1200">
                <a:latin typeface="Times New Roman" pitchFamily="18" charset="0"/>
                <a:cs typeface="Times New Roman" pitchFamily="18" charset="0"/>
              </a:rPr>
              <a:t>Л.Лущенко   </a:t>
            </a:r>
            <a:r>
              <a:rPr lang="ru-RU" sz="1200"/>
              <a:t>  </a:t>
            </a:r>
            <a:r>
              <a:rPr lang="ru-RU" sz="1400"/>
              <a:t>    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55" name="Picture 16" descr="http://im5-tub-ru.yandex.net/i?id=83539372-02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92600" y="0"/>
            <a:ext cx="681038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6" name="Picture 18" descr="http://im5-tub-ru.yandex.net/i?id=83539372-02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-4523228">
            <a:off x="4762500" y="1019176"/>
            <a:ext cx="4667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7" name="Picture 18" descr="http://im5-tub-ru.yandex.net/i?id=83539372-02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-1981038">
            <a:off x="6215063" y="3951288"/>
            <a:ext cx="468312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8" name="Picture 18" descr="http://im5-tub-ru.yandex.net/i?id=83539372-02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220913" y="4589463"/>
            <a:ext cx="79692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9" name="Picture 18" descr="http://im5-tub-ru.yandex.net/i?id=83539372-02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 rot="-875855">
            <a:off x="2857500" y="7285038"/>
            <a:ext cx="70485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0" name="Picture 20" descr="http://im0-tub-ru.yandex.net/i?id=165173017-39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2636838" y="5508625"/>
            <a:ext cx="57626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1" name="Picture 20" descr="http://im0-tub-ru.yandex.net/i?id=165173017-39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88913" y="8388350"/>
            <a:ext cx="6477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2" name="Picture 20" descr="http://im0-tub-ru.yandex.net/i?id=165173017-39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346496">
            <a:off x="3068638" y="8243888"/>
            <a:ext cx="576262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3" name="Picture 18" descr="http://im5-tub-ru.yandex.net/i?id=83539372-02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165850" y="6372225"/>
            <a:ext cx="692150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Прямоугольник 14"/>
          <p:cNvSpPr>
            <a:spLocks noChangeArrowheads="1"/>
          </p:cNvSpPr>
          <p:nvPr/>
        </p:nvSpPr>
        <p:spPr bwMode="auto">
          <a:xfrm>
            <a:off x="3957638" y="2124075"/>
            <a:ext cx="2900362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Беседа с детьми о ПДД</a:t>
            </a:r>
          </a:p>
          <a:p>
            <a:r>
              <a:rPr lang="ru-RU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  « О светофоре»</a:t>
            </a:r>
          </a:p>
          <a:p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Познакомить детей с знаками дорожного движения- светофором, рассказать о нем и о том как действовать на его сигналы, закрепить знания ПДД.</a:t>
            </a:r>
            <a:endParaRPr lang="ru-RU" sz="1400"/>
          </a:p>
        </p:txBody>
      </p:sp>
      <p:sp>
        <p:nvSpPr>
          <p:cNvPr id="7" name="Прямоугольник 23"/>
          <p:cNvSpPr>
            <a:spLocks noChangeArrowheads="1"/>
          </p:cNvSpPr>
          <p:nvPr/>
        </p:nvSpPr>
        <p:spPr bwMode="auto">
          <a:xfrm>
            <a:off x="3762375" y="3851275"/>
            <a:ext cx="3095625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Целевые прогулки  в ноябре </a:t>
            </a:r>
          </a:p>
          <a:p>
            <a:pPr>
              <a:defRPr/>
            </a:pP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«Прогулка к светофору»</a:t>
            </a:r>
          </a:p>
          <a:p>
            <a:pPr>
              <a:defRPr/>
            </a:pP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Рассмотреть 2 вида светофора, понаблюдать за его сигналами, учить действовать по сигналу, </a:t>
            </a:r>
          </a:p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ориентироваться в пространстве. по сигналу.</a:t>
            </a: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789363" y="7265988"/>
            <a:ext cx="2879725" cy="209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sz="1400" b="1">
                <a:cs typeface="Times New Roman" pitchFamily="18" charset="0"/>
              </a:rPr>
              <a:t>      </a:t>
            </a:r>
            <a:r>
              <a:rPr lang="ru-RU" sz="1600" b="1">
                <a:latin typeface="Times New Roman" pitchFamily="18" charset="0"/>
                <a:cs typeface="Times New Roman" pitchFamily="18" charset="0"/>
              </a:rPr>
              <a:t> Наблюдение </a:t>
            </a:r>
          </a:p>
          <a:p>
            <a:pPr algn="just" eaLnBrk="0" hangingPunct="0"/>
            <a:r>
              <a:rPr lang="ru-RU" sz="1600" b="1">
                <a:latin typeface="Times New Roman" pitchFamily="18" charset="0"/>
                <a:cs typeface="Times New Roman" pitchFamily="18" charset="0"/>
              </a:rPr>
              <a:t>за движущемся транспортом </a:t>
            </a:r>
          </a:p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Цель: знакомить детей с разными видами транспорта, закреплять правила дорожного движения, за работой водителя , развивать зрительную ориентацию и ориентировку в пространстве</a:t>
            </a:r>
          </a:p>
          <a:p>
            <a:pPr eaLnBrk="0" hangingPunct="0"/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0"/>
            <a:ext cx="3429000" cy="720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Рекомендация для родителей 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1400" b="1">
                <a:latin typeface="Times New Roman" pitchFamily="18" charset="0"/>
                <a:cs typeface="Times New Roman" pitchFamily="18" charset="0"/>
              </a:rPr>
              <a:t>     «О КУЛЬТУРЕ ПОВЕДЕНИЯ.»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Правила поведения на улице весьма разнообразны и помимо собственно правил безопасного движения включают в себя довольно большой круг требований</a:t>
            </a:r>
            <a:r>
              <a:rPr lang="ru-RU" sz="1400">
                <a:solidFill>
                  <a:srgbClr val="007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знать и выполнять которые должен каждый ребенок. </a:t>
            </a:r>
          </a:p>
          <a:p>
            <a:pPr eaLnBrk="0" hangingPunct="0"/>
            <a:r>
              <a:rPr lang="ru-RU" sz="1400" u="sng">
                <a:latin typeface="Times New Roman" pitchFamily="18" charset="0"/>
                <a:cs typeface="Times New Roman" pitchFamily="18" charset="0"/>
              </a:rPr>
              <a:t>Правила: 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На улицу надо выходить одетым  чисто и опрятно. Перед тем, как   следует почистить обувь, привести в порядок одежду, причесаться. Нельзя проходить мимо фактов некультурного поведения в общественном транспорте. А как неудобно прохожим, когда дети  идут большой группой, </a:t>
            </a:r>
            <a:r>
              <a:rPr lang="ru-RU" sz="1400">
                <a:solidFill>
                  <a:srgbClr val="007F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агораживая весь тротуар, громко кричат, оста</a:t>
            </a:r>
            <a:r>
              <a:rPr lang="ru-RU" sz="1400">
                <a:solidFill>
                  <a:srgbClr val="007F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авливаются посередине тротуара для беседы с друзьями или знакомыми.</a:t>
            </a:r>
          </a:p>
          <a:p>
            <a:pPr eaLnBrk="0" hangingPunct="0"/>
            <a:r>
              <a:rPr lang="ru-RU" sz="1400" b="1">
                <a:solidFill>
                  <a:srgbClr val="943634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Культура поведения наших детей на улице и в общественном транспорте, знание Правил дорожного движения и умения их выполнять были и остаются лучшим средством профилактики дорожно-транспортных происшествий. Ведь не секрет, что сегодня каждым вторым виновником дорожно-транспортного происшествия на дорогах и улицах является сам пешеход, его недисциплинированность, пренебрежение к Правилам дорожного движения, к культуре поведения.</a:t>
            </a:r>
          </a:p>
          <a:p>
            <a:pPr eaLnBrk="0" hangingPunct="0"/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0" name="Picture 7" descr="http://im6-tub-ru.yandex.net/i?id=399836509-50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375" y="6948488"/>
            <a:ext cx="2590800" cy="208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1" name="Picture 9" descr="http://im7-tub-ru.yandex.net/i?id=312058220-64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6700" y="107950"/>
            <a:ext cx="240982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2" name="Picture 11" descr="http://ia-orzv.mosoblonline.ru/userdata/129856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92600" y="5364163"/>
            <a:ext cx="2232025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3" name="Picture 18" descr="http://im5-tub-ru.yandex.net/i?id=83539372-02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24175" y="179388"/>
            <a:ext cx="798513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4" name="Picture 18" descr="http://im5-tub-ru.yandex.net/i?id=83539372-02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9372619">
            <a:off x="3403600" y="5462588"/>
            <a:ext cx="704850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5" name="Picture 18" descr="http://im5-tub-ru.yandex.net/i?id=83539372-02-72&amp;n=21">
            <a:hlinkClick r:id="rId8"/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 rot="-1144800">
            <a:off x="3114675" y="8126413"/>
            <a:ext cx="706438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20" descr="http://im0-tub-ru.yandex.net/i?id=165173017-39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213100" y="3635375"/>
            <a:ext cx="6477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7" name="Picture 20" descr="http://im0-tub-ru.yandex.net/i?id=165173017-39-72&amp;n=21">
            <a:hlinkClick r:id="rId12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-3566786">
            <a:off x="3249612" y="1439863"/>
            <a:ext cx="5746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3" descr="http://im7-tub-ru.yandex.net/i?id=273070905-23-72&amp;n=2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3850"/>
            <a:ext cx="15573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Прямоугольник 12"/>
          <p:cNvSpPr>
            <a:spLocks noChangeArrowheads="1"/>
          </p:cNvSpPr>
          <p:nvPr/>
        </p:nvSpPr>
        <p:spPr bwMode="auto">
          <a:xfrm>
            <a:off x="1484313" y="323850"/>
            <a:ext cx="23050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Советуем вам  почитать 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и  позаниматься по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Обучающей программе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«Азбука безопасности на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дороге» для детей 4-7 лет</a:t>
            </a:r>
          </a:p>
          <a:p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400"/>
              <a:t> </a:t>
            </a:r>
          </a:p>
        </p:txBody>
      </p:sp>
      <p:pic>
        <p:nvPicPr>
          <p:cNvPr id="12292" name="i-main-pic" descr="Картинка 418 из 10776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21163" y="107950"/>
            <a:ext cx="223202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Прямоугольник 14"/>
          <p:cNvSpPr>
            <a:spLocks noChangeArrowheads="1"/>
          </p:cNvSpPr>
          <p:nvPr/>
        </p:nvSpPr>
        <p:spPr bwMode="auto">
          <a:xfrm>
            <a:off x="0" y="0"/>
            <a:ext cx="37893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Что почитать ребенку о ПДД ?</a:t>
            </a:r>
            <a:endParaRPr lang="ru-RU" i="1">
              <a:solidFill>
                <a:srgbClr val="7030A0"/>
              </a:solidFill>
            </a:endParaRPr>
          </a:p>
        </p:txBody>
      </p:sp>
      <p:sp>
        <p:nvSpPr>
          <p:cNvPr id="12294" name="Прямоугольник 15"/>
          <p:cNvSpPr>
            <a:spLocks noChangeArrowheads="1"/>
          </p:cNvSpPr>
          <p:nvPr/>
        </p:nvSpPr>
        <p:spPr bwMode="auto">
          <a:xfrm>
            <a:off x="3500438" y="5389563"/>
            <a:ext cx="3357562" cy="375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       Подвижная игра «</a:t>
            </a:r>
            <a:r>
              <a:rPr lang="ru-RU" sz="1400" b="1"/>
              <a:t>Светофор»</a:t>
            </a:r>
            <a:endParaRPr lang="ru-RU" sz="1400"/>
          </a:p>
          <a:p>
            <a:r>
              <a:rPr lang="ru-RU" sz="1400" u="sng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Знакомить детей с знаками дорожного движения, закрепить знания ПДД, учить действовать по сигналу, ориентироваться в пространстве</a:t>
            </a:r>
          </a:p>
          <a:p>
            <a:r>
              <a:rPr lang="ru-RU" sz="1400" u="sng">
                <a:latin typeface="Times New Roman" pitchFamily="18" charset="0"/>
                <a:cs typeface="Times New Roman" pitchFamily="18" charset="0"/>
              </a:rPr>
              <a:t>Ход игры: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Ведущий включает то один другой сигнал светофора (вариант: взрослый показывает шарики красного, желтого и зеленого цвета). Зеленый свет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- дети маршируют, имитируя ходьбу, желтый - хлопают в ладоши, красный - стоят тихо. </a:t>
            </a:r>
          </a:p>
          <a:p>
            <a:r>
              <a:rPr lang="ru-RU" sz="1400"/>
              <a:t>                  </a:t>
            </a:r>
            <a:r>
              <a:rPr lang="ru-RU" sz="1400" b="1" i="1">
                <a:latin typeface="Times New Roman" pitchFamily="18" charset="0"/>
                <a:cs typeface="Times New Roman" pitchFamily="18" charset="0"/>
              </a:rPr>
              <a:t>Дидактическая игра</a:t>
            </a:r>
            <a:r>
              <a:rPr lang="ru-RU" sz="1400" b="1"/>
              <a:t>    </a:t>
            </a:r>
          </a:p>
          <a:p>
            <a:r>
              <a:rPr lang="ru-RU" sz="1400" b="1"/>
              <a:t> «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Продолжи ряд слов  о транспорте »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u="sng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развивать речь, обогащать словарный запас, знакомить детей с темой «Транспорт»  </a:t>
            </a:r>
            <a:endParaRPr lang="ru-RU" sz="1400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5" name="Прямоугольник 16"/>
          <p:cNvSpPr>
            <a:spLocks noChangeArrowheads="1"/>
          </p:cNvSpPr>
          <p:nvPr/>
        </p:nvSpPr>
        <p:spPr bwMode="auto">
          <a:xfrm>
            <a:off x="3716338" y="1619250"/>
            <a:ext cx="2952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Игры  для закрепления</a:t>
            </a:r>
          </a:p>
          <a:p>
            <a:r>
              <a:rPr lang="ru-RU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знаний детей   о ПДД </a:t>
            </a:r>
            <a:endParaRPr lang="ru-RU" i="1">
              <a:solidFill>
                <a:srgbClr val="00B050"/>
              </a:solidFill>
            </a:endParaRPr>
          </a:p>
        </p:txBody>
      </p:sp>
      <p:sp>
        <p:nvSpPr>
          <p:cNvPr id="12296" name="Прямоугольник 11"/>
          <p:cNvSpPr>
            <a:spLocks noChangeArrowheads="1"/>
          </p:cNvSpPr>
          <p:nvPr/>
        </p:nvSpPr>
        <p:spPr bwMode="auto">
          <a:xfrm>
            <a:off x="0" y="6588125"/>
            <a:ext cx="34290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60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600" b="1" i="1">
                <a:latin typeface="Times New Roman" pitchFamily="18" charset="0"/>
                <a:cs typeface="Times New Roman" pitchFamily="18" charset="0"/>
              </a:rPr>
              <a:t> Загадка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/>
          </a:p>
        </p:txBody>
      </p:sp>
      <p:sp>
        <p:nvSpPr>
          <p:cNvPr id="12297" name="Прямоугольник 10"/>
          <p:cNvSpPr>
            <a:spLocks noChangeArrowheads="1"/>
          </p:cNvSpPr>
          <p:nvPr/>
        </p:nvSpPr>
        <p:spPr bwMode="auto">
          <a:xfrm>
            <a:off x="3429000" y="2195513"/>
            <a:ext cx="3429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  Настольная игра  о ПДД для закрепления знаний ребенка .  </a:t>
            </a:r>
          </a:p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     Играйте  в нее вместе с ребенком!</a:t>
            </a:r>
          </a:p>
          <a:p>
            <a:pPr eaLnBrk="0" hangingPunct="0"/>
            <a:r>
              <a:rPr lang="ru-RU" sz="1400" u="sng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развитие мелкой моторики,  внимания, памяти, знакомить детей с видами транспорта  подготовка руки </a:t>
            </a:r>
          </a:p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к письму.</a:t>
            </a:r>
            <a:endParaRPr lang="ru-RU" sz="1400"/>
          </a:p>
        </p:txBody>
      </p:sp>
      <p:sp>
        <p:nvSpPr>
          <p:cNvPr id="12298" name="Прямоугольник 15"/>
          <p:cNvSpPr>
            <a:spLocks noChangeArrowheads="1"/>
          </p:cNvSpPr>
          <p:nvPr/>
        </p:nvSpPr>
        <p:spPr bwMode="auto">
          <a:xfrm>
            <a:off x="260350" y="3635375"/>
            <a:ext cx="3429000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            Светофор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У любого перекрестка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Нас встречает светофор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И заводит очень просто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С пешеходом разговор: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Cвет  зеленый- проходи!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Желтый - лучше подожди!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Если свет зажжется красный -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Значит,  двигаться опасно!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Стой!  трамвай,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наберись терпенья.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Узучай  и уважай правила движенья.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                    Л.Лущенко  </a:t>
            </a:r>
            <a:r>
              <a:rPr lang="ru-RU"/>
              <a:t>      </a:t>
            </a:r>
          </a:p>
        </p:txBody>
      </p:sp>
      <p:pic>
        <p:nvPicPr>
          <p:cNvPr id="12299" name="Picture 12" descr="7456eef8177aa36d83c23a71910ff02d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0350" y="1763713"/>
            <a:ext cx="27368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13" descr="3110_20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92600" y="3708400"/>
            <a:ext cx="2376488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01" name="Rectangle 16"/>
          <p:cNvSpPr>
            <a:spLocks noChangeArrowheads="1"/>
          </p:cNvSpPr>
          <p:nvPr/>
        </p:nvSpPr>
        <p:spPr bwMode="auto">
          <a:xfrm>
            <a:off x="1341438" y="7019925"/>
            <a:ext cx="2016125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С площадей и перекрестков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На меня глядит в упор</a:t>
            </a:r>
          </a:p>
          <a:p>
            <a:pPr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С виду грозный и серьезный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Очень важный …….(светофор</a:t>
            </a:r>
            <a:r>
              <a:rPr lang="ru-RU" sz="1200">
                <a:cs typeface="Times New Roman" pitchFamily="18" charset="0"/>
              </a:rPr>
              <a:t>)</a:t>
            </a:r>
            <a:endParaRPr lang="ru-RU"/>
          </a:p>
        </p:txBody>
      </p:sp>
      <p:pic>
        <p:nvPicPr>
          <p:cNvPr id="12302" name="Picture 17" descr="Загадки по пдд для детей и школьников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8913" y="7019925"/>
            <a:ext cx="12096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3" name="Рисунок 15" descr="http://mom2werogers.typepad.com/photos/uncategorized/2007/06/24/traffic_light__caution.gif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-484128">
            <a:off x="2708275" y="3924300"/>
            <a:ext cx="865188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4" name="Picture 20" descr="http://im0-tub-ru.yandex.net/i?id=165173017-39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636838" y="6588125"/>
            <a:ext cx="6477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5" name="Picture 20" descr="http://im0-tub-ru.yandex.net/i?id=165173017-39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644900" y="4211638"/>
            <a:ext cx="64770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6" name="Picture 20" descr="http://im0-tub-ru.yandex.net/i?id=165173017-39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141663" y="1619250"/>
            <a:ext cx="647700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7" name="Picture 18" descr="http://im5-tub-ru.yandex.net/i?id=83539372-02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9372619">
            <a:off x="130175" y="6264275"/>
            <a:ext cx="706438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8" name="Picture 18" descr="http://im5-tub-ru.yandex.net/i?id=83539372-02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-2692358">
            <a:off x="2551113" y="5184775"/>
            <a:ext cx="706437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9" name="Picture 18" descr="http://im5-tub-ru.yandex.net/i?id=83539372-02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-1420172">
            <a:off x="2697163" y="7923213"/>
            <a:ext cx="719137" cy="811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10" name="Picture 18" descr="http://im5-tub-ru.yandex.net/i?id=83539372-02-72&amp;n=21">
            <a:hlinkClick r:id="rId14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639269">
            <a:off x="3487738" y="107950"/>
            <a:ext cx="704850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ольник 14"/>
          <p:cNvSpPr>
            <a:spLocks noChangeArrowheads="1"/>
          </p:cNvSpPr>
          <p:nvPr/>
        </p:nvSpPr>
        <p:spPr bwMode="auto">
          <a:xfrm>
            <a:off x="1557338" y="3059113"/>
            <a:ext cx="38163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Творим   </a:t>
            </a:r>
          </a:p>
          <a:p>
            <a:r>
              <a:rPr lang="ru-RU" b="1" i="1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вместе с детьми</a:t>
            </a:r>
            <a:endParaRPr lang="ru-RU" i="1">
              <a:solidFill>
                <a:srgbClr val="00B050"/>
              </a:solidFill>
            </a:endParaRPr>
          </a:p>
        </p:txBody>
      </p:sp>
      <p:sp>
        <p:nvSpPr>
          <p:cNvPr id="13315" name="Прямоугольник 14"/>
          <p:cNvSpPr>
            <a:spLocks noChangeArrowheads="1"/>
          </p:cNvSpPr>
          <p:nvPr/>
        </p:nvSpPr>
        <p:spPr bwMode="auto">
          <a:xfrm>
            <a:off x="692150" y="0"/>
            <a:ext cx="34559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i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Изучаем дорожные  знаки?</a:t>
            </a:r>
            <a:endParaRPr lang="ru-RU" i="1">
              <a:solidFill>
                <a:srgbClr val="7030A0"/>
              </a:solidFill>
            </a:endParaRPr>
          </a:p>
        </p:txBody>
      </p:sp>
      <p:pic>
        <p:nvPicPr>
          <p:cNvPr id="13316" name="Рисунок 11" descr="http://savino3.iv-edu.ru/vneklassnaya/pdd.files/pdd.ht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5288"/>
            <a:ext cx="1412875" cy="140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WordArt 15"/>
          <p:cNvSpPr>
            <a:spLocks noChangeArrowheads="1" noChangeShapeType="1" noTextEdit="1"/>
          </p:cNvSpPr>
          <p:nvPr/>
        </p:nvSpPr>
        <p:spPr bwMode="auto">
          <a:xfrm>
            <a:off x="4149080" y="2195736"/>
            <a:ext cx="2482850" cy="8636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 ! </a:t>
            </a:r>
          </a:p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КОНКУРС</a:t>
            </a: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 </a:t>
            </a:r>
          </a:p>
        </p:txBody>
      </p:sp>
      <p:pic>
        <p:nvPicPr>
          <p:cNvPr id="13319" name="Picture 22" descr="http://im0-tub-ru.yandex.net/i?id=618532599-35-72&amp;n=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6925" y="4284663"/>
            <a:ext cx="98107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Прямоугольник 9"/>
          <p:cNvSpPr>
            <a:spLocks noChangeArrowheads="1"/>
          </p:cNvSpPr>
          <p:nvPr/>
        </p:nvSpPr>
        <p:spPr bwMode="auto">
          <a:xfrm>
            <a:off x="4005263" y="7164388"/>
            <a:ext cx="28527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endParaRPr lang="ru-RU" sz="1200"/>
          </a:p>
        </p:txBody>
      </p:sp>
      <p:sp>
        <p:nvSpPr>
          <p:cNvPr id="13321" name="Прямоугольник 9"/>
          <p:cNvSpPr>
            <a:spLocks noChangeArrowheads="1"/>
          </p:cNvSpPr>
          <p:nvPr/>
        </p:nvSpPr>
        <p:spPr bwMode="auto">
          <a:xfrm>
            <a:off x="4005263" y="7092950"/>
            <a:ext cx="2852737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 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200"/>
          </a:p>
        </p:txBody>
      </p:sp>
      <p:sp>
        <p:nvSpPr>
          <p:cNvPr id="13322" name="Прямоугольник 9"/>
          <p:cNvSpPr>
            <a:spLocks noChangeArrowheads="1"/>
          </p:cNvSpPr>
          <p:nvPr/>
        </p:nvSpPr>
        <p:spPr bwMode="auto">
          <a:xfrm>
            <a:off x="3789363" y="7019925"/>
            <a:ext cx="32400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latin typeface="Times New Roman" pitchFamily="18" charset="0"/>
                <a:cs typeface="Times New Roman" pitchFamily="18" charset="0"/>
              </a:rPr>
              <a:t>Отзывы и предложения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Уважаемые родители и дети!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По всем интересующим вопросам, с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 отзывами и предложениями просим обращаться к воспитателям группы .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     Мы также просим принять участие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 в создании следующего номера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 нашей газеты.</a:t>
            </a:r>
          </a:p>
          <a:p>
            <a:endParaRPr lang="ru-RU" sz="1200"/>
          </a:p>
        </p:txBody>
      </p:sp>
      <p:pic>
        <p:nvPicPr>
          <p:cNvPr id="13323" name="Picture 19" descr="http://im3-tub-ru.yandex.net/i?id=79116791-11-72&amp;n=2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5888" y="2916238"/>
            <a:ext cx="1381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4" name="Прямоугольник 18"/>
          <p:cNvSpPr>
            <a:spLocks noChangeArrowheads="1"/>
          </p:cNvSpPr>
          <p:nvPr/>
        </p:nvSpPr>
        <p:spPr bwMode="auto">
          <a:xfrm>
            <a:off x="3716338" y="2916238"/>
            <a:ext cx="3141662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Лучшая поделка из бросового материала на тему «Транспорт»»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     Предлагаем вам поучаствовать совместно с детьми  в конкурсе на лучшую поделку из бросового материала  на тему «Транспорт».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Победителя ждет приз!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Конкурс проводится с 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11.11по 26. 11.2013 г. </a:t>
            </a:r>
            <a:endParaRPr lang="ru-RU"/>
          </a:p>
        </p:txBody>
      </p:sp>
      <p:pic>
        <p:nvPicPr>
          <p:cNvPr id="13325" name="Рисунок 23" descr="http://img-fotki.yandex.ru/get/5507/lady-annadu.b3/0_6969a_7200c619_L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1088616">
            <a:off x="3805238" y="5033963"/>
            <a:ext cx="10302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6" name="WordArt 15"/>
          <p:cNvSpPr>
            <a:spLocks noChangeArrowheads="1" noChangeShapeType="1" noTextEdit="1"/>
          </p:cNvSpPr>
          <p:nvPr/>
        </p:nvSpPr>
        <p:spPr bwMode="auto">
          <a:xfrm>
            <a:off x="4797425" y="5435600"/>
            <a:ext cx="1800225" cy="360363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Молодцы</a:t>
            </a: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!</a:t>
            </a:r>
          </a:p>
        </p:txBody>
      </p:sp>
      <p:sp>
        <p:nvSpPr>
          <p:cNvPr id="13327" name="WordArt 15"/>
          <p:cNvSpPr>
            <a:spLocks noChangeArrowheads="1" noChangeShapeType="1" noTextEdit="1"/>
          </p:cNvSpPr>
          <p:nvPr/>
        </p:nvSpPr>
        <p:spPr bwMode="auto">
          <a:xfrm>
            <a:off x="4941888" y="5076825"/>
            <a:ext cx="1800225" cy="4318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35787"/>
              </a:avLst>
            </a:prstTxWarp>
          </a:bodyPr>
          <a:lstStyle/>
          <a:p>
            <a:pPr algn="ctr">
              <a:defRPr/>
            </a:pP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Поздравляем</a:t>
            </a:r>
            <a:r>
              <a:rPr lang="ru-RU" sz="3600" b="1" kern="10" dirty="0">
                <a:ln w="9525">
                  <a:solidFill>
                    <a:srgbClr val="99336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9933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!</a:t>
            </a:r>
          </a:p>
        </p:txBody>
      </p:sp>
      <p:sp>
        <p:nvSpPr>
          <p:cNvPr id="13328" name="Прямоугольник 27"/>
          <p:cNvSpPr>
            <a:spLocks noChangeArrowheads="1"/>
          </p:cNvSpPr>
          <p:nvPr/>
        </p:nvSpPr>
        <p:spPr bwMode="auto">
          <a:xfrm>
            <a:off x="3789363" y="5940425"/>
            <a:ext cx="266382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Итоги конкурса 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 на лучшую поделку  </a:t>
            </a:r>
            <a:r>
              <a:rPr lang="ru-RU" sz="1200" b="1">
                <a:latin typeface="Times New Roman" pitchFamily="18" charset="0"/>
                <a:cs typeface="Times New Roman" pitchFamily="18" charset="0"/>
              </a:rPr>
              <a:t>«Лучшая </a:t>
            </a:r>
          </a:p>
          <a:p>
            <a:r>
              <a:rPr lang="ru-RU" sz="1200" b="1">
                <a:latin typeface="Times New Roman" pitchFamily="18" charset="0"/>
                <a:cs typeface="Times New Roman" pitchFamily="18" charset="0"/>
              </a:rPr>
              <a:t>аппликация на тему «Транспорт»»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Лучшей работой признана – 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 аппликация  семьи Кати</a:t>
            </a:r>
          </a:p>
          <a:p>
            <a:r>
              <a:rPr lang="ru-RU" sz="1200">
                <a:latin typeface="Times New Roman" pitchFamily="18" charset="0"/>
                <a:cs typeface="Times New Roman" pitchFamily="18" charset="0"/>
              </a:rPr>
              <a:t> Никулиной  « В порту»  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29" name="Прямоугольник 29"/>
          <p:cNvSpPr>
            <a:spLocks noChangeArrowheads="1"/>
          </p:cNvSpPr>
          <p:nvPr/>
        </p:nvSpPr>
        <p:spPr bwMode="auto">
          <a:xfrm>
            <a:off x="188913" y="1763713"/>
            <a:ext cx="3600450" cy="116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latin typeface="Times New Roman" pitchFamily="18" charset="0"/>
                <a:cs typeface="Times New Roman" pitchFamily="18" charset="0"/>
              </a:rPr>
              <a:t>Знак "Движение пешеходов запрещено":</a:t>
            </a:r>
          </a:p>
          <a:p>
            <a:r>
              <a:rPr lang="ru-RU" sz="1400">
                <a:latin typeface="Times New Roman" pitchFamily="18" charset="0"/>
                <a:cs typeface="Times New Roman" pitchFamily="18" charset="0"/>
              </a:rPr>
              <a:t>В дождь и в ясную погоду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Здесь не ходят пешеходы.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Говорит им знак одно:</a:t>
            </a:r>
            <a:br>
              <a:rPr lang="ru-RU" sz="1400">
                <a:latin typeface="Times New Roman" pitchFamily="18" charset="0"/>
                <a:cs typeface="Times New Roman" pitchFamily="18" charset="0"/>
              </a:rPr>
            </a:br>
            <a:r>
              <a:rPr lang="ru-RU" sz="1400">
                <a:latin typeface="Times New Roman" pitchFamily="18" charset="0"/>
                <a:cs typeface="Times New Roman" pitchFamily="18" charset="0"/>
              </a:rPr>
              <a:t>"Вам ходить запрещено!"</a:t>
            </a:r>
          </a:p>
        </p:txBody>
      </p:sp>
      <p:pic>
        <p:nvPicPr>
          <p:cNvPr id="13330" name="Рисунок 70" descr="Стихи о дорожных знаках. Дорожный знак. Движение пешеходов запрещено.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205038" y="395288"/>
            <a:ext cx="137636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Рисунок 30" descr="http://im8-tub-ru.yandex.net/i?id=48278790-39-72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8913" y="5940425"/>
            <a:ext cx="3311525" cy="2808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Прямоугольник 31"/>
          <p:cNvSpPr/>
          <p:nvPr/>
        </p:nvSpPr>
        <p:spPr>
          <a:xfrm>
            <a:off x="188913" y="4211638"/>
            <a:ext cx="3429000" cy="16002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           Уважаемые родители!  </a:t>
            </a:r>
          </a:p>
          <a:p>
            <a:pPr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Предложите детям порисовать: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Вырежете  картинку.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Предложите ребенку обвести картинку по контуру линии</a:t>
            </a:r>
          </a:p>
          <a:p>
            <a:pPr marL="342900" indent="-342900">
              <a:buFontTx/>
              <a:buAutoNum type="arabicPeriod"/>
              <a:defRPr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Пусть ребенок  раскрасит автомобиль по собственному желанию</a:t>
            </a:r>
          </a:p>
        </p:txBody>
      </p:sp>
      <p:pic>
        <p:nvPicPr>
          <p:cNvPr id="13333" name="Рисунок 23" descr="http://img-fotki.yandex.ru/get/5507/lady-annadu.b3/0_6969a_7200c619_L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 rot="1327005">
            <a:off x="5910263" y="6364288"/>
            <a:ext cx="941387" cy="11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4" name="Picture 23" descr="http://im8-tub-ru.yandex.net/i?id=226730479-23-72&amp;n=21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365625" y="107950"/>
            <a:ext cx="194310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5" name="Picture 18" descr="http://im5-tub-ru.yandex.net/i?id=83539372-02-72&amp;n=21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9372619">
            <a:off x="1298575" y="928688"/>
            <a:ext cx="830263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6" name="Picture 18" descr="http://im5-tub-ru.yandex.net/i?id=83539372-02-72&amp;n=21">
            <a:hlinkClick r:id="rId13"/>
          </p:cNvPr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-2492266">
            <a:off x="2817813" y="2187575"/>
            <a:ext cx="12319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7" name="Picture 18" descr="http://im5-tub-ru.yandex.net/i?id=83539372-02-72&amp;n=21">
            <a:hlinkClick r:id="rId13"/>
          </p:cNvPr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 rot="9372619">
            <a:off x="127000" y="5915025"/>
            <a:ext cx="754063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8" name="Picture 18" descr="http://im5-tub-ru.yandex.net/i?id=83539372-02-72&amp;n=21">
            <a:hlinkClick r:id="rId13"/>
          </p:cNvPr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rot="-540565">
            <a:off x="3200400" y="8237538"/>
            <a:ext cx="704850" cy="79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9" name="Picture 20" descr="http://im0-tub-ru.yandex.net/i?id=165173017-39-72&amp;n=21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 rot="9073823">
            <a:off x="3608388" y="358775"/>
            <a:ext cx="576262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0" name="Picture 20" descr="http://im0-tub-ru.yandex.net/i?id=165173017-39-72&amp;n=21">
            <a:hlinkClick r:id="rId18"/>
          </p:cNvPr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2349500" y="3635375"/>
            <a:ext cx="71913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1" name="Picture 20" descr="http://im0-tub-ru.yandex.net/i?id=165173017-39-72&amp;n=21">
            <a:hlinkClick r:id="rId18"/>
          </p:cNvPr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 rot="-628961">
            <a:off x="3105150" y="5903913"/>
            <a:ext cx="57626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42" name="Picture 20" descr="http://im0-tub-ru.yandex.net/i?id=165173017-39-72&amp;n=21">
            <a:hlinkClick r:id="rId18"/>
          </p:cNvPr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115888" y="8532813"/>
            <a:ext cx="64928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776</Words>
  <Application>Microsoft Office PowerPoint</Application>
  <PresentationFormat>Экран (4:3)</PresentationFormat>
  <Paragraphs>96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</vt:lpstr>
      <vt:lpstr>Слайд 2</vt:lpstr>
      <vt:lpstr>Слайд 3</vt:lpstr>
      <vt:lpstr>Слайд 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</dc:creator>
  <cp:lastModifiedBy>Admin</cp:lastModifiedBy>
  <cp:revision>1</cp:revision>
  <dcterms:created xsi:type="dcterms:W3CDTF">2014-12-02T05:04:19Z</dcterms:created>
  <dcterms:modified xsi:type="dcterms:W3CDTF">2014-12-02T05:06:09Z</dcterms:modified>
</cp:coreProperties>
</file>